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rimo" panose="020B0604020202020204" pitchFamily="34" charset="0"/>
      <p:regular r:id="rId12"/>
      <p:bold r:id="rId13"/>
    </p:embeddedFont>
    <p:embeddedFont>
      <p:font typeface="Syne Bold" pitchFamily="2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81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Velocify Titanium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premium, secure, on‑demand logistics &amp; fleet management system. Presented by Evan John, Donna George, Jowan Joe Mathew — February 20, 2026.</a:t>
            </a:r>
            <a:endParaRPr lang="en-US" sz="18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FF00FC-1470-F829-D940-AE51C70C061B}"/>
              </a:ext>
            </a:extLst>
          </p:cNvPr>
          <p:cNvSpPr/>
          <p:nvPr/>
        </p:nvSpPr>
        <p:spPr>
          <a:xfrm>
            <a:off x="12745039" y="7711126"/>
            <a:ext cx="1885361" cy="51847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719" y="1084183"/>
            <a:ext cx="3848695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Executive Summary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6131719" y="1730931"/>
            <a:ext cx="7853362" cy="1247061"/>
          </a:xfrm>
          <a:prstGeom prst="roundRect">
            <a:avLst>
              <a:gd name="adj" fmla="val 221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316028" y="1915239"/>
            <a:ext cx="2169319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Overview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16028" y="2271474"/>
            <a:ext cx="7484745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End‑to‑end logistics ecosystem connecting Riders and Drivers via an admin‑verified web portal that enforces trust and operational rules.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31719" y="3120033"/>
            <a:ext cx="7853362" cy="1247061"/>
          </a:xfrm>
          <a:prstGeom prst="roundRect">
            <a:avLst>
              <a:gd name="adj" fmla="val 221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316028" y="3304342"/>
            <a:ext cx="2169319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Problem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316028" y="3660577"/>
            <a:ext cx="7484745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Widespread distrust in unverified transport services and lack of enterprise tools for fleet governance, compliance, and visibility.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31719" y="4509135"/>
            <a:ext cx="7853362" cy="1247061"/>
          </a:xfrm>
          <a:prstGeom prst="roundRect">
            <a:avLst>
              <a:gd name="adj" fmla="val 221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316028" y="4693444"/>
            <a:ext cx="220301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Solution Approach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316028" y="5049679"/>
            <a:ext cx="7484745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"Gatekeeper" architecture — security and admin oversight embedded at every workflow boundary to prevent unauthorized access and ensure verified operations.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1719" y="5898237"/>
            <a:ext cx="7853362" cy="1247061"/>
          </a:xfrm>
          <a:prstGeom prst="roundRect">
            <a:avLst>
              <a:gd name="adj" fmla="val 221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316028" y="6082546"/>
            <a:ext cx="247483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Expected Outcomes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316028" y="6438781"/>
            <a:ext cx="7484745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High‑trust user environment, automated fleet workflows, faster driver onboarding, and measurable operational SLAs.</a:t>
            </a:r>
            <a:endParaRPr lang="en-US" sz="14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D1D656-EC7F-F87F-5E96-723345192B35}"/>
              </a:ext>
            </a:extLst>
          </p:cNvPr>
          <p:cNvSpPr/>
          <p:nvPr/>
        </p:nvSpPr>
        <p:spPr>
          <a:xfrm>
            <a:off x="12745039" y="7711126"/>
            <a:ext cx="1885361" cy="51847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747480"/>
            <a:ext cx="8355211" cy="4734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1799" y="1290280"/>
            <a:ext cx="4258389" cy="1005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Objectives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9631799" y="2486263"/>
            <a:ext cx="4258389" cy="970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Deliver a corporate‑grade transport platform with mandatory driver verification and enterprise controls.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9631799" y="3628311"/>
            <a:ext cx="4258389" cy="3434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Primary goal: Zero unauthorized driver access through enforced approval gates.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KPI focus: driver approval time, ride success rate, system uptime, SLA compliance.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Success criteria: flawless trip state transitions and traceable audit trails.</a:t>
            </a:r>
            <a:endParaRPr lang="en-US" sz="165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Strategic alignment: modernize logistics with enterprise security and premium UX standards.</a:t>
            </a:r>
            <a:endParaRPr lang="en-US" sz="16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A844E9-29E5-0E6E-1B48-458D7DD38B10}"/>
              </a:ext>
            </a:extLst>
          </p:cNvPr>
          <p:cNvSpPr/>
          <p:nvPr/>
        </p:nvSpPr>
        <p:spPr>
          <a:xfrm>
            <a:off x="12745039" y="7711126"/>
            <a:ext cx="1885361" cy="51847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728" y="1039892"/>
            <a:ext cx="409170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System Architecture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79728" y="1733193"/>
            <a:ext cx="7784544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Clean MTV separation (Model‑Template‑View) for maintainability. Cloud‑ready deployment with secure integration points for notifications and recovery.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728" y="2473166"/>
            <a:ext cx="485537" cy="4855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62194" y="2473166"/>
            <a:ext cx="228504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Stack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362194" y="2853214"/>
            <a:ext cx="7102078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3.13, Django 6.0 — stable, mature framework for rapid, secure development.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728" y="3731062"/>
            <a:ext cx="485537" cy="4855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62194" y="3731062"/>
            <a:ext cx="228504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Layer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362194" y="4111109"/>
            <a:ext cx="7102078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MySQL 8.0 with relational indexing tuned for high‑volume transactions and ACID consistency.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728" y="4988957"/>
            <a:ext cx="485537" cy="4855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62194" y="4988957"/>
            <a:ext cx="2583775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Security Integrations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362194" y="5369004"/>
            <a:ext cx="7102078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HMAC tokens for secure recovery, SMTP for notifications, PBKDF2 password hashing, CSRF protection.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9728" y="6246852"/>
            <a:ext cx="485537" cy="48553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62194" y="6246852"/>
            <a:ext cx="228504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Deployment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362194" y="6626900"/>
            <a:ext cx="7102078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Containerized, cloud‑staged environments for global reach, autoscaling, and DR planning.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635" y="2152412"/>
            <a:ext cx="2943582" cy="39247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403" y="2008227"/>
            <a:ext cx="3449003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 &amp; Modules</a:t>
            </a:r>
            <a:endParaRPr lang="en-US" sz="2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403" y="2426851"/>
            <a:ext cx="536972" cy="6711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23578" y="2426851"/>
            <a:ext cx="1213604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Driver Verification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6723578" y="2917388"/>
            <a:ext cx="1213604" cy="1232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Mandatory admin approval queue, identity checks, document validation, audit logs for each approval event.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386" y="2426851"/>
            <a:ext cx="536972" cy="6711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76561" y="2426851"/>
            <a:ext cx="1213604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Five‑Stage Ride State Machine</a:t>
            </a:r>
            <a:endParaRPr lang="en-US" sz="1250" dirty="0"/>
          </a:p>
        </p:txBody>
      </p:sp>
      <p:sp>
        <p:nvSpPr>
          <p:cNvPr id="9" name="Text 4"/>
          <p:cNvSpPr/>
          <p:nvPr/>
        </p:nvSpPr>
        <p:spPr>
          <a:xfrm>
            <a:off x="8676561" y="3122176"/>
            <a:ext cx="1213604" cy="140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Deterministic states (Request → Accept → Arrived → In‑Progress → Complete) with strict transition guards and rollback handling.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1368" y="2426851"/>
            <a:ext cx="536972" cy="6711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629543" y="2426851"/>
            <a:ext cx="1213604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Security &amp; Compliance</a:t>
            </a:r>
            <a:endParaRPr lang="en-US" sz="1250" dirty="0"/>
          </a:p>
        </p:txBody>
      </p:sp>
      <p:sp>
        <p:nvSpPr>
          <p:cNvPr id="12" name="Text 6"/>
          <p:cNvSpPr/>
          <p:nvPr/>
        </p:nvSpPr>
        <p:spPr>
          <a:xfrm>
            <a:off x="10629543" y="2917388"/>
            <a:ext cx="1213604" cy="1232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PBKDF2 hashing, CSRF protection, session controls, encrypted storage for PII and auditability for audits.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403" y="4692848"/>
            <a:ext cx="536972" cy="67115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23578" y="4692848"/>
            <a:ext cx="1213604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Scalability</a:t>
            </a:r>
            <a:endParaRPr lang="en-US" sz="1250" dirty="0"/>
          </a:p>
        </p:txBody>
      </p:sp>
      <p:sp>
        <p:nvSpPr>
          <p:cNvPr id="15" name="Text 8"/>
          <p:cNvSpPr/>
          <p:nvPr/>
        </p:nvSpPr>
        <p:spPr>
          <a:xfrm>
            <a:off x="6723578" y="4978598"/>
            <a:ext cx="1213604" cy="1232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Optimized relational indexing and query plans to support growing fleet, concurrent trips, and realtime updates.</a:t>
            </a:r>
            <a:endParaRPr lang="en-US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88BCD6-BEBE-47BE-25E7-194F6F2DB31D}"/>
              </a:ext>
            </a:extLst>
          </p:cNvPr>
          <p:cNvSpPr/>
          <p:nvPr/>
        </p:nvSpPr>
        <p:spPr>
          <a:xfrm>
            <a:off x="12745039" y="7711126"/>
            <a:ext cx="1885361" cy="51847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2035" y="541734"/>
            <a:ext cx="3636526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Timeline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35" y="1308021"/>
            <a:ext cx="12546330" cy="56458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38596" y="1578889"/>
            <a:ext cx="2195598" cy="31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Foundation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3438596" y="1994522"/>
            <a:ext cx="2195598" cy="490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DB integration and infra setup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9268" y="3080635"/>
            <a:ext cx="486319" cy="486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13254" y="5690547"/>
            <a:ext cx="2207663" cy="31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Logic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213254" y="6106180"/>
            <a:ext cx="2207663" cy="735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State machine and admin approval gateway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3925" y="4854002"/>
            <a:ext cx="486319" cy="4863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903465" y="1536666"/>
            <a:ext cx="2195599" cy="31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Frontend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8903465" y="1952299"/>
            <a:ext cx="2195599" cy="490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UX, admin portal and beta go‑live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0328" y="3032380"/>
            <a:ext cx="486318" cy="4863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42035" y="7129224"/>
            <a:ext cx="12546330" cy="558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Phases: Foundation (infra, DB), Logic Development (state machine, security), Frontend (UX, admin portal). Dependencies: Django‑MySQL bridge and reliable SMTP. Go‑live: cloud staging → beta → production.</a:t>
            </a:r>
            <a:endParaRPr lang="en-US" sz="15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E274B6-C367-1ED6-45FF-9DFE76CEFB1B}"/>
              </a:ext>
            </a:extLst>
          </p:cNvPr>
          <p:cNvSpPr/>
          <p:nvPr/>
        </p:nvSpPr>
        <p:spPr>
          <a:xfrm>
            <a:off x="12745039" y="7711126"/>
            <a:ext cx="1885361" cy="51847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8" y="1741646"/>
            <a:ext cx="8375809" cy="4746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29775" y="1692354"/>
            <a:ext cx="397228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Risk Management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9629775" y="2370058"/>
            <a:ext cx="4273748" cy="4286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Identified risks: unauthorized dashboard access, data integrity breaches, SMTP failures affecting notifications.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Mitigations: Django ORM to avoid SQL injection, strict authentication decorators, role‑based permissions, input validation.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Contingencies: regular automated DB backups, retention policies, session timeouts, incident runbooks and rollback plans.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Compliance: encrypted PII, audit logging, periodic security audits and penetration testing prior to production sign‑off.</a:t>
            </a:r>
            <a:endParaRPr lang="en-US" sz="16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F3890E-E3AC-AD22-A9DE-BBDA85A0E033}"/>
              </a:ext>
            </a:extLst>
          </p:cNvPr>
          <p:cNvSpPr/>
          <p:nvPr/>
        </p:nvSpPr>
        <p:spPr>
          <a:xfrm>
            <a:off x="12745039" y="7711126"/>
            <a:ext cx="1885361" cy="51847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1491" y="1166813"/>
            <a:ext cx="291310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Operational Impact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501491" y="1632585"/>
            <a:ext cx="8141017" cy="1430655"/>
          </a:xfrm>
          <a:prstGeom prst="roundRect">
            <a:avLst>
              <a:gd name="adj" fmla="val 1503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44723" y="1775817"/>
            <a:ext cx="429816" cy="429816"/>
          </a:xfrm>
          <a:prstGeom prst="roundRect">
            <a:avLst>
              <a:gd name="adj" fmla="val 2127209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953" y="1893927"/>
            <a:ext cx="193358" cy="1933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723" y="2291358"/>
            <a:ext cx="1685925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Efficiency Gains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644723" y="2553533"/>
            <a:ext cx="7854553" cy="36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Centralized driver onboarding reduces manual steps and average approval time; automated fare calculation reduces billing errors.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501491" y="3148965"/>
            <a:ext cx="8141017" cy="1247418"/>
          </a:xfrm>
          <a:prstGeom prst="roundRect">
            <a:avLst>
              <a:gd name="adj" fmla="val 1723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44723" y="3292197"/>
            <a:ext cx="429816" cy="429816"/>
          </a:xfrm>
          <a:prstGeom prst="roundRect">
            <a:avLst>
              <a:gd name="adj" fmla="val 2127209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953" y="3410307"/>
            <a:ext cx="193358" cy="1933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4723" y="3807738"/>
            <a:ext cx="2013585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Experience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644723" y="4069913"/>
            <a:ext cx="7854553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"Titanium" UI and verified drivers increase trust and repeat usage, improving NPS and retention.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501491" y="4482108"/>
            <a:ext cx="8141017" cy="1247418"/>
          </a:xfrm>
          <a:prstGeom prst="roundRect">
            <a:avLst>
              <a:gd name="adj" fmla="val 1723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44723" y="4625340"/>
            <a:ext cx="429816" cy="429816"/>
          </a:xfrm>
          <a:prstGeom prst="roundRect">
            <a:avLst>
              <a:gd name="adj" fmla="val 2127209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953" y="4743450"/>
            <a:ext cx="193358" cy="19335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723" y="5140881"/>
            <a:ext cx="188428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Process Automation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44723" y="5403056"/>
            <a:ext cx="7854553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State tracking and event hooks enable automated receipts, SLA notifications, and operational alerts.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501491" y="5815251"/>
            <a:ext cx="8141017" cy="1247418"/>
          </a:xfrm>
          <a:prstGeom prst="roundRect">
            <a:avLst>
              <a:gd name="adj" fmla="val 1723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644723" y="5958483"/>
            <a:ext cx="429816" cy="429816"/>
          </a:xfrm>
          <a:prstGeom prst="roundRect">
            <a:avLst>
              <a:gd name="adj" fmla="val 21272092"/>
            </a:avLst>
          </a:prstGeom>
          <a:solidFill>
            <a:srgbClr val="8061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953" y="6076593"/>
            <a:ext cx="193358" cy="19335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44723" y="6474023"/>
            <a:ext cx="207609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Administrative Control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644723" y="6736199"/>
            <a:ext cx="7854553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Real‑time oversight from a single command center: approvals, incident handling, and performance monitoring.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7" y="1755577"/>
            <a:ext cx="8326755" cy="47184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4657" y="945118"/>
            <a:ext cx="4237077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&amp; Next Steps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9634657" y="2175391"/>
            <a:ext cx="4237077" cy="523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Immediate next steps: integrate Map APIs for live tracking, implement analytics pipelines for operational insights.</a:t>
            </a:r>
            <a:endParaRPr lang="en-US" sz="170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Approval needs: security audit sign‑off, data verification logic acceptance, and resource allocation for SRE and analytics.</a:t>
            </a:r>
            <a:endParaRPr lang="en-US" sz="170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Resource plan: assign long‑term maintenance owners, roadmap for scaling features (dynamic pricing, ML routing).</a:t>
            </a:r>
            <a:endParaRPr lang="en-US" sz="170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Kickoff: move into final execution with live fleet data and phased beta release to pilot partners.</a:t>
            </a:r>
            <a:endParaRPr lang="en-US" sz="17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557174-41F6-86C2-60BA-1D41E3BA22B7}"/>
              </a:ext>
            </a:extLst>
          </p:cNvPr>
          <p:cNvSpPr/>
          <p:nvPr/>
        </p:nvSpPr>
        <p:spPr>
          <a:xfrm>
            <a:off x="12745039" y="7711126"/>
            <a:ext cx="1885361" cy="51847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714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Arimo</vt:lpstr>
      <vt:lpstr>Syne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Evan John</cp:lastModifiedBy>
  <cp:revision>2</cp:revision>
  <dcterms:created xsi:type="dcterms:W3CDTF">2026-02-20T14:16:40Z</dcterms:created>
  <dcterms:modified xsi:type="dcterms:W3CDTF">2026-02-20T14:18:24Z</dcterms:modified>
</cp:coreProperties>
</file>